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 Semi Bold"/>
      <p:regular r:id="rId17"/>
    </p:embeddedFont>
    <p:embeddedFont>
      <p:font typeface="Playfair Display Semi Bold"/>
      <p:regular r:id="rId18"/>
    </p:embeddedFont>
    <p:embeddedFont>
      <p:font typeface="Playfair Display Semi Bold"/>
      <p:regular r:id="rId19"/>
    </p:embeddedFont>
    <p:embeddedFont>
      <p:font typeface="Playfair Display Semi Bold"/>
      <p:regular r:id="rId20"/>
    </p:embeddedFont>
    <p:embeddedFont>
      <p:font typeface="Public Sans"/>
      <p:regular r:id="rId21"/>
    </p:embeddedFont>
    <p:embeddedFont>
      <p:font typeface="Public Sans"/>
      <p:regular r:id="rId22"/>
    </p:embeddedFont>
    <p:embeddedFont>
      <p:font typeface="Public Sans"/>
      <p:regular r:id="rId23"/>
    </p:embeddedFont>
    <p:embeddedFont>
      <p:font typeface="Public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503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KidTask: Eğlenceli ve Puanlı Görev Takip Sistemi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494484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Yapay Zeka Destekli (Human-in-the-Loop) Yazılım Geliştirme Süreci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478440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Modern ebeveynlikte disiplin ve eğlenceyi bir araya getiren KidTask, çocukların günlük sorumluluklarını bir oyunlaştırma kurgusuyla yerine getirmelerini sağlayan yenilikçi bir mobil platformdur. Bu sunumda, projenin vizyonunu ve geliştirme sürecindeki AI-İnsan işbirliğini detaylandıracağız.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6080"/>
            <a:ext cx="553890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Sonuç ve Değerlendirme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75453"/>
            <a:ext cx="752082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KidTask: Teknoloji ve Sevginin Buluşması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34692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KidTask projesi, yapay zekanın hızlandırıcı gücü ile insan zekasının kritik denetiminin birleştiğinde neler başarılabileceğinin somut bir kanıtıdır.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010025"/>
            <a:ext cx="13042821" cy="958572"/>
          </a:xfrm>
          <a:prstGeom prst="roundRect">
            <a:avLst>
              <a:gd name="adj" fmla="val 8696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17780" dir="2700000">
              <a:srgbClr val="e1c2c2">
                <a:alpha val="10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87" y="3913823"/>
            <a:ext cx="238125" cy="23812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688" y="4826675"/>
            <a:ext cx="238125" cy="2381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4306" y="4330541"/>
            <a:ext cx="124017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"AI kod yazar, insan ise o kodu anlamlı ve güvenli bir ürüne dönüştürür."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93790" y="5266253"/>
            <a:ext cx="394180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Dinlediğiniz için teşekkürler.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793790" y="59359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Sorularınız?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9334381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Kullanıcı Hikayesi: Ayşe Hanım ve Oğlu Can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70" y="1589603"/>
            <a:ext cx="6339007" cy="6339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0944" y="1566148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Günlük Zorluklar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50944" y="2045375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Ayşe Hanım, ilkokul çağındaki oğlu Can'ın diş fırçalama ve ödev yapma gibi rutinlerini takip etmekte büyük güçlük çekiyor. Klasik hatırlatmalar ve ısrarlar bir noktadan sonra çatışmaya dönüşüyor.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0944" y="3111222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Problem: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Motivasyon eksikliği ve rutinlerin sıkıcı gelmesi.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0944" y="3475792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İhtiyaç: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Can'ın ilgisini çekecek, başarısını ödüllendiren dijital bir sistem.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50944" y="4139565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Çözüm: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KidTask ile sorumlulukların birer "görev" (quest) haline gelmesi.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5794"/>
            <a:ext cx="70907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Canlı Demo: KidTask Deneyimi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56270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Uygulamanın arayüzü, çocukların bilişsel seviyelerine uygun olarak tasarlanmış olup, karmaşıklıktan uzak ve ödül odaklıdır.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3018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Ebeveyn Kontrolü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731068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Ebeveynler, uygulama üzerinden özelleştirilmiş görevler atayabilir ve her görev için bir puan değeri belirleyebilirler.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23986" y="43018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Görev Tamamlama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223986" y="4731068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Çocuklar, tamamladıkları görevleri işaretleyerek anlık geri bildirim alır ve başarı hissini tadarlar.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54302" y="43018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Puan ve Ödül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654302" y="4731068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Kazanılan puanlar sanal bir kumbarada birikir. Bu bakiye, ebeveynin belirlediği gerçek ödüllere dönüştürülebilir.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9104"/>
            <a:ext cx="84561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Projenin Mutfağı: AI ve İnsan İşbirliği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7601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KidTask, geleneksel yazılım yöntemlerinin ötesine geçerek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05B5C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Human-in-the-Loop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(Döngüde İnsan) metodolojisi ile geliştirilmiştir.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916799"/>
            <a:ext cx="13042821" cy="1476256"/>
          </a:xfrm>
          <a:prstGeom prst="roundRect">
            <a:avLst>
              <a:gd name="adj" fmla="val 5647"/>
            </a:avLst>
          </a:prstGeom>
          <a:solidFill>
            <a:srgbClr val="F0DEDC"/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7780" dir="2700000">
              <a:srgbClr val="c7a8a8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01410" y="3924419"/>
            <a:ext cx="6513790" cy="1461016"/>
          </a:xfrm>
          <a:prstGeom prst="roundRect">
            <a:avLst>
              <a:gd name="adj" fmla="val 5706"/>
            </a:avLst>
          </a:prstGeom>
          <a:solidFill>
            <a:srgbClr val="F0DEDC"/>
          </a:solidFill>
          <a:ln/>
        </p:spPr>
      </p:sp>
      <p:sp>
        <p:nvSpPr>
          <p:cNvPr id="6" name="Text 4"/>
          <p:cNvSpPr/>
          <p:nvPr/>
        </p:nvSpPr>
        <p:spPr>
          <a:xfrm>
            <a:off x="999768" y="41227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Yapay Zeka Hızı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9768" y="4551998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Canva, Copilot ve DeepSeek kullanılarak tasarım, kodlama ve test süreçleri hızlandırıldı.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15200" y="3924419"/>
            <a:ext cx="6513790" cy="1461016"/>
          </a:xfrm>
          <a:prstGeom prst="rect">
            <a:avLst/>
          </a:prstGeom>
          <a:solidFill>
            <a:srgbClr val="F0DEDC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924419"/>
            <a:ext cx="22860" cy="1461016"/>
          </a:xfrm>
          <a:prstGeom prst="roundRect">
            <a:avLst>
              <a:gd name="adj" fmla="val 364651"/>
            </a:avLst>
          </a:prstGeom>
          <a:solidFill>
            <a:srgbClr val="B2AAD2"/>
          </a:solidFill>
          <a:ln/>
        </p:spPr>
      </p:sp>
      <p:sp>
        <p:nvSpPr>
          <p:cNvPr id="10" name="Text 8"/>
          <p:cNvSpPr/>
          <p:nvPr/>
        </p:nvSpPr>
        <p:spPr>
          <a:xfrm>
            <a:off x="7811333" y="41227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İnsan Denetimi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811333" y="4551998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çıktıları, mühendislik prensipleri ve pedagojik uygunluk açısından manuel olarak revize edildi.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67193" y="4406801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FFAF6"/>
          </a:solidFill>
          <a:ln w="2286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17780" dir="2700000">
              <a:srgbClr val="b2aad2">
                <a:alpha val="100000"/>
              </a:srgbClr>
            </a:outerShdw>
          </a:effectLst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91256" y="4530745"/>
            <a:ext cx="248007" cy="24800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93790" y="561629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 hibrit yaklaşım, geliştirme süresini %40 oranında azaltırken, yazılımın güvenilirliğini ve kullanıcı deneyimini en üst seviyeye taşımıştır.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485" y="827365"/>
            <a:ext cx="785502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Analiz 1: Arayüz Tasarımı ve Kütüphane Kısıtları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44485" y="2076331"/>
            <a:ext cx="7855029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Okuma yazma bilmeyen çocuklar için görsel dil, AI yeteneği ve pedagog görüşüyle harmanlanmıştır.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44485" y="2515195"/>
            <a:ext cx="7855029" cy="1231702"/>
          </a:xfrm>
          <a:prstGeom prst="roundRect">
            <a:avLst>
              <a:gd name="adj" fmla="val 5495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13970" dir="2700000">
              <a:srgbClr val="e1c2c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67345" y="2538055"/>
            <a:ext cx="644485" cy="1185982"/>
          </a:xfrm>
          <a:prstGeom prst="roundRect">
            <a:avLst>
              <a:gd name="adj" fmla="val 6245"/>
            </a:avLst>
          </a:prstGeom>
          <a:solidFill>
            <a:srgbClr val="E1C2C2">
              <a:alpha val="50000"/>
            </a:srgbClr>
          </a:solidFill>
          <a:ln/>
          <a:effectLst>
            <a:outerShdw sx="100000" sy="100000" kx="0" ky="0" algn="bl" rotWithShape="0" blurRad="0" dist="13970" dir="2700000">
              <a:srgbClr val="c7a8a8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864870" y="2980015"/>
            <a:ext cx="24169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472922" y="2699147"/>
            <a:ext cx="201418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Prompt ve Süreç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472922" y="3047643"/>
            <a:ext cx="6842641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Tasarım aşamasında AI'dan (Canva/Midjourney), "Çocuklar için modern, yuvarlak hatlı ve bol ikonlu bir dashboard" oluşturması istendi.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44485" y="3907988"/>
            <a:ext cx="7855029" cy="1489353"/>
          </a:xfrm>
          <a:prstGeom prst="roundRect">
            <a:avLst>
              <a:gd name="adj" fmla="val 4544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sx="100000" sy="100000" kx="0" ky="0" algn="bl" rotWithShape="0" blurRad="0" dist="13970" dir="2700000">
              <a:srgbClr val="ccc4ec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667345" y="3930848"/>
            <a:ext cx="644485" cy="1443633"/>
          </a:xfrm>
          <a:prstGeom prst="roundRect">
            <a:avLst>
              <a:gd name="adj" fmla="val 6245"/>
            </a:avLst>
          </a:prstGeom>
          <a:solidFill>
            <a:srgbClr val="CCC4EC">
              <a:alpha val="50000"/>
            </a:srgbClr>
          </a:solidFill>
          <a:ln/>
          <a:effectLst>
            <a:outerShdw sx="100000" sy="100000" kx="0" ky="0" algn="bl" rotWithShape="0" blurRad="0" dist="13970" dir="2700000">
              <a:srgbClr val="b2aad2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64870" y="4501634"/>
            <a:ext cx="24169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472922" y="4091940"/>
            <a:ext cx="201418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Hatası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472922" y="4440436"/>
            <a:ext cx="684264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görsel olarak etkileyici bir tasarım sundu ancak bu tasarımın Python GUI kütüphaneleriyle (Tkinter/Grid Layout) birebir kodlanması teknik olarak verimsizdi. Karmaşık yerleşimler, uygulamanın farklı ekranlarda bozuk görünmesine neden oluyordu..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44485" y="5558433"/>
            <a:ext cx="7855029" cy="1843683"/>
          </a:xfrm>
          <a:prstGeom prst="roundRect">
            <a:avLst>
              <a:gd name="adj" fmla="val 3671"/>
            </a:avLst>
          </a:prstGeom>
          <a:solidFill>
            <a:srgbClr val="FFFAF6"/>
          </a:solidFill>
          <a:ln w="22860">
            <a:solidFill>
              <a:srgbClr val="B4DAE4"/>
            </a:solidFill>
            <a:prstDash val="solid"/>
          </a:ln>
          <a:effectLst>
            <a:outerShdw sx="100000" sy="100000" kx="0" ky="0" algn="bl" rotWithShape="0" blurRad="0" dist="13970" dir="2700000">
              <a:srgbClr val="b4dae4">
                <a:alpha val="100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667345" y="5581293"/>
            <a:ext cx="644485" cy="1797963"/>
          </a:xfrm>
          <a:prstGeom prst="roundRect">
            <a:avLst>
              <a:gd name="adj" fmla="val 6245"/>
            </a:avLst>
          </a:prstGeom>
          <a:solidFill>
            <a:srgbClr val="B4DAE4">
              <a:alpha val="50000"/>
            </a:srgbClr>
          </a:solidFill>
          <a:ln/>
          <a:effectLst>
            <a:outerShdw sx="100000" sy="100000" kx="0" ky="0" algn="bl" rotWithShape="0" blurRad="0" dist="13970" dir="2700000">
              <a:srgbClr val="9ac0ca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64870" y="6329243"/>
            <a:ext cx="24169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472922" y="5742384"/>
            <a:ext cx="201418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İnsan Revizyonu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472922" y="6090880"/>
            <a:ext cx="6842641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Yazılımcı (Student A) müdahale ederek tasarımı </a:t>
            </a:r>
            <a:pPr algn="l" indent="0" marL="0">
              <a:lnSpc>
                <a:spcPts val="2000"/>
              </a:lnSpc>
              <a:buNone/>
            </a:pPr>
            <a:r>
              <a:rPr lang="en-US" sz="1250" i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"Renk Kodlu Bloklar"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sistemine dönüştürdü.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1472922" y="6445210"/>
            <a:ext cx="684264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•⁠ ⁠</a:t>
            </a:r>
            <a:pPr algn="l" indent="0" marL="0">
              <a:lnSpc>
                <a:spcPts val="2000"/>
              </a:lnSpc>
              <a:buNone/>
            </a:pPr>
            <a:r>
              <a:rPr lang="en-US" sz="1250" i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Çocuk: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Mavi Panel •⁠ ⁠</a:t>
            </a:r>
            <a:pPr algn="l" indent="0" marL="0">
              <a:lnSpc>
                <a:spcPts val="2000"/>
              </a:lnSpc>
              <a:buNone/>
            </a:pPr>
            <a:r>
              <a:rPr lang="en-US" sz="1250" i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Veli: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Yeşil Panel •⁠ ⁠</a:t>
            </a:r>
            <a:pPr algn="l" indent="0" marL="0">
              <a:lnSpc>
                <a:spcPts val="2000"/>
              </a:lnSpc>
              <a:buNone/>
            </a:pPr>
            <a:r>
              <a:rPr lang="en-US" sz="1250" i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Öğretmen: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Kırmızı Panel Bu sadeleştirme, hem kodun yönetilebilirliğini artırdı hem de kullanıcıların rollerini renklerle daha hızlı ayırt etmesini sağladı.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667822"/>
            <a:ext cx="763452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Analiz 2: Algoritma ve Mantık Hataları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54737" y="2130028"/>
            <a:ext cx="7634526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Kodlama aşamasında AI'dan (Cursor/Copilot), "Çocuğun tamamladığı görevlerin ortalamasına göre seviyesini (Level 1-3) hesaplayan bir Python fonksiyonu" yazması istendi.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4737" y="3436620"/>
            <a:ext cx="357080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Ortalama Hesaplama Algoritması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54737" y="3920014"/>
            <a:ext cx="4396502" cy="1811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AI, matematiksel olarak doğru bir ortalama alma kodu üretti. Ancak,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henüz hiç görev tamamlanmamış (liste boş)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durumunu hesaba katmadı. Bu durum, uygulama ilk açıldığında ⁠ ZeroDivisionError ⁠ hatası vererek sistemin çökmesine neden oldu.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4737" y="5943838"/>
            <a:ext cx="4396502" cy="1405652"/>
          </a:xfrm>
          <a:prstGeom prst="roundRect">
            <a:avLst>
              <a:gd name="adj" fmla="val 5638"/>
            </a:avLst>
          </a:prstGeom>
          <a:solidFill>
            <a:srgbClr val="E6CC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32" y="6227921"/>
            <a:ext cx="235863" cy="1885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67790" y="6179582"/>
            <a:ext cx="3594854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Revizyon: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Geliştirici, ⁠ child.py ⁠ dosyasına manuel olarak bir ⁠ try-except ⁠ bloğu ve ⁠ if not self.ratings ⁠ kontrolü ekledi.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5619155" y="3460194"/>
            <a:ext cx="2777609" cy="3000375"/>
          </a:xfrm>
          <a:prstGeom prst="roundRect">
            <a:avLst>
              <a:gd name="adj" fmla="val 2853"/>
            </a:avLst>
          </a:prstGeom>
          <a:solidFill>
            <a:srgbClr val="F2EDE9"/>
          </a:solidFill>
          <a:ln/>
        </p:spPr>
      </p:sp>
      <p:sp>
        <p:nvSpPr>
          <p:cNvPr id="11" name="Shape 7"/>
          <p:cNvSpPr/>
          <p:nvPr/>
        </p:nvSpPr>
        <p:spPr>
          <a:xfrm>
            <a:off x="5609749" y="3460194"/>
            <a:ext cx="2796421" cy="3000375"/>
          </a:xfrm>
          <a:prstGeom prst="roundRect">
            <a:avLst>
              <a:gd name="adj" fmla="val 1012"/>
            </a:avLst>
          </a:prstGeom>
          <a:solidFill>
            <a:srgbClr val="F2EDE9"/>
          </a:solidFill>
          <a:ln/>
        </p:spPr>
      </p:sp>
      <p:sp>
        <p:nvSpPr>
          <p:cNvPr id="12" name="Text 8"/>
          <p:cNvSpPr/>
          <p:nvPr/>
        </p:nvSpPr>
        <p:spPr>
          <a:xfrm>
            <a:off x="5798344" y="3601641"/>
            <a:ext cx="2419231" cy="2717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highlight>
                  <a:srgbClr val="F2ED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⁠ python
# İnsan Müdahalesi: Boş Liste Kontrolü
if not self.ratings:
    return "Level 1"  # Varsayılan başlangıç seviyesi
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9467"/>
            <a:ext cx="89454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Analiz 3: Veri Doğrulama ve Güvenlik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663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Görev ekleme paneli için AI'dan "Başlık, Puan ve Tarih alanlarını içeren bir giriş formu" kodlaması istendi.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7162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7780" dir="2700000">
              <a:srgbClr val="c7a8a8">
                <a:alpha val="100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56077" y="3155871"/>
            <a:ext cx="297656" cy="2976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38008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AI Eksiği (Validation)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4230053"/>
            <a:ext cx="60255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AI, form elemanlarını hızlıca oluşturdu ancak veri tipi kontrolü (Input Validation) eklemeyi atladı. Kullanıcı, "Puan" kutusuna sayı yerine yazı (örn: "On") yazdığında sistem ⁠ ValueError ⁠ vererek kapanıyordu (Test KT-05).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3007162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17780" dir="2700000">
              <a:srgbClr val="b2aad2">
                <a:alpha val="100000"/>
              </a:srgbClr>
            </a:outerShdw>
          </a:effectLst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6667" y="3155871"/>
            <a:ext cx="297656" cy="2976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12737" y="3800832"/>
            <a:ext cx="26150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İnsan Revizyonu (V&amp;V)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7612737" y="423005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Test sürecinde tespit edilen bu açık için ⁠ Controller.py ⁠ dosyasına veri doğrulama katmanı eklendi.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93790" y="592181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•⁠ ⁠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Çözüm: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Kullanıcı girdisi işlenmeden önce kontrol edilir. 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93790" y="646259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•⁠ ⁠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Sonuç: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Hatalı girişte uygulama çökmez, kullanıcıya "Lütfen geçerli bir sayı giriniz" şeklinde bir uyarı penceresi (Alert Dialog) gösterilir.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712" y="381357"/>
            <a:ext cx="5752028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Yazılım Yaşam Döngüsünde AI Etkisi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4712" y="1092041"/>
            <a:ext cx="1352097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Proje sürecindeki verimlilik artışını gösteren temel metrikler aşağıda sunulmuştur.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712" y="1469946"/>
            <a:ext cx="13520976" cy="715553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563195" y="8625483"/>
            <a:ext cx="138589" cy="138589"/>
          </a:xfrm>
          <a:prstGeom prst="roundRect">
            <a:avLst>
              <a:gd name="adj" fmla="val 13196"/>
            </a:avLst>
          </a:prstGeom>
          <a:solidFill>
            <a:srgbClr val="331919"/>
          </a:solidFill>
          <a:ln/>
        </p:spPr>
      </p:sp>
      <p:sp>
        <p:nvSpPr>
          <p:cNvPr id="6" name="Text 3"/>
          <p:cNvSpPr/>
          <p:nvPr/>
        </p:nvSpPr>
        <p:spPr>
          <a:xfrm>
            <a:off x="5762744" y="8625483"/>
            <a:ext cx="1476256" cy="13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Geleneksel Süre (Saat)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7391400" y="8625483"/>
            <a:ext cx="138589" cy="138589"/>
          </a:xfrm>
          <a:prstGeom prst="roundRect">
            <a:avLst>
              <a:gd name="adj" fmla="val 13196"/>
            </a:avLst>
          </a:prstGeom>
          <a:solidFill>
            <a:srgbClr val="844141"/>
          </a:solidFill>
          <a:ln/>
        </p:spPr>
      </p:sp>
      <p:sp>
        <p:nvSpPr>
          <p:cNvPr id="8" name="Text 5"/>
          <p:cNvSpPr/>
          <p:nvPr/>
        </p:nvSpPr>
        <p:spPr>
          <a:xfrm>
            <a:off x="7590949" y="8625483"/>
            <a:ext cx="1451848" cy="13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 Destekli Süre (Saat)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54712" y="9197578"/>
            <a:ext cx="13520976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Grafikte görüldüğü üzere, AI kullanımı her aşamada en az %50 zaman tasarrufu sağlamıştır; ancak insan denetimi kalite için vazgeçilmez kalmıştır.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102" y="431125"/>
            <a:ext cx="5372219" cy="489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Gelecek Vizyonu ve Genişleme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27102" y="1234559"/>
            <a:ext cx="13376196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KidTask, sadece bir ödev takip aracı değil, çocukların finansal okuryazarlık ve zaman yönetimi becerilerini geliştiren kapsamlı bir ekosistem olmayı hedeflemektedir.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65" y="1661755"/>
            <a:ext cx="12909471" cy="631019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5919" y="3144856"/>
            <a:ext cx="468157" cy="4681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37782" y="3832881"/>
            <a:ext cx="3009585" cy="37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Görev Yönetimi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5813" y="4081171"/>
            <a:ext cx="468157" cy="4681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98358" y="2388280"/>
            <a:ext cx="3009586" cy="37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Davranış Analitiği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2792" y="6047434"/>
            <a:ext cx="468157" cy="4681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82877" y="5357737"/>
            <a:ext cx="3009586" cy="37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Eğitsel İçerik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3107" y="5164622"/>
            <a:ext cx="468157" cy="46815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211114" y="6829090"/>
            <a:ext cx="3205626" cy="37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Global Liderlik Tablosu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627102" y="8148280"/>
            <a:ext cx="13376196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Yapay zeka modellerimizi, çocuğun ilgi alanlarına göre otomatik görev önerileri sunacak şekilde güncellemeyi planlıyoruz.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2025-12-25T19:20:56Z</dcterms:created>
  <dcterms:modified xsi:type="dcterms:W3CDTF">2025-12-25T19:20:56Z</dcterms:modified>
</cp:coreProperties>
</file>